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72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56"/>
    <p:restoredTop sz="96405"/>
  </p:normalViewPr>
  <p:slideViewPr>
    <p:cSldViewPr snapToGrid="0" snapToObjects="1">
      <p:cViewPr varScale="1">
        <p:scale>
          <a:sx n="167" d="100"/>
          <a:sy n="167" d="100"/>
        </p:scale>
        <p:origin x="1400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4397-24C1-B646-A202-0E6BFE343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047" y="2404534"/>
            <a:ext cx="8096956" cy="1646302"/>
          </a:xfrm>
        </p:spPr>
        <p:txBody>
          <a:bodyPr/>
          <a:lstStyle/>
          <a:p>
            <a:r>
              <a:rPr lang="ru-RU" sz="2800" dirty="0">
                <a:solidFill>
                  <a:srgbClr val="000000"/>
                </a:solidFill>
                <a:effectLst/>
                <a:latin typeface="Liberation Sans"/>
              </a:rPr>
              <a:t>Анализ данных по объявлениям с сайта </a:t>
            </a:r>
            <a:r>
              <a:rPr lang="ru-RU" sz="2800" dirty="0" err="1">
                <a:solidFill>
                  <a:srgbClr val="000000"/>
                </a:solidFill>
                <a:effectLst/>
                <a:latin typeface="Liberation Sans"/>
              </a:rPr>
              <a:t>Авито</a:t>
            </a:r>
            <a:r>
              <a:rPr lang="ru-RU" sz="2800" dirty="0">
                <a:solidFill>
                  <a:srgbClr val="000000"/>
                </a:solidFill>
                <a:effectLst/>
                <a:latin typeface="Liberation Sans"/>
              </a:rPr>
              <a:t> </a:t>
            </a:r>
            <a:br>
              <a:rPr lang="ru-RU" sz="2800" dirty="0">
                <a:solidFill>
                  <a:srgbClr val="000000"/>
                </a:solidFill>
                <a:effectLst/>
                <a:latin typeface="Liberation Sans"/>
              </a:rPr>
            </a:br>
            <a:r>
              <a:rPr lang="ru-RU" sz="2800" dirty="0">
                <a:solidFill>
                  <a:srgbClr val="000000"/>
                </a:solidFill>
                <a:effectLst/>
                <a:latin typeface="Liberation Sans"/>
              </a:rPr>
              <a:t>о продаже вторичной недвижимости </a:t>
            </a:r>
            <a:br>
              <a:rPr lang="ru-RU" sz="2800" dirty="0">
                <a:solidFill>
                  <a:srgbClr val="000000"/>
                </a:solidFill>
                <a:effectLst/>
                <a:latin typeface="Liberation Sans"/>
              </a:rPr>
            </a:br>
            <a:r>
              <a:rPr lang="ru-RU" sz="2800" dirty="0">
                <a:solidFill>
                  <a:srgbClr val="000000"/>
                </a:solidFill>
                <a:effectLst/>
                <a:latin typeface="Liberation Sans"/>
              </a:rPr>
              <a:t>в городе Санкт-Петербурге </a:t>
            </a:r>
            <a:endParaRPr lang="en-RU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3D86DB-9847-424F-A220-7374D76E0D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Автор</a:t>
            </a:r>
            <a:r>
              <a:rPr lang="en-US" dirty="0"/>
              <a:t>: </a:t>
            </a:r>
            <a:r>
              <a:rPr lang="ru-RU" dirty="0"/>
              <a:t>Федоров Роман</a:t>
            </a:r>
            <a:endParaRPr lang="en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E27200-0C22-6141-9B7B-FD327E103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047" y="4931975"/>
            <a:ext cx="3010418" cy="92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F339F-0A13-1848-A78D-3E331498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Создаем базу данных </a:t>
            </a:r>
            <a:r>
              <a:rPr lang="en-GB" dirty="0"/>
              <a:t>SQL</a:t>
            </a:r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273688-D78A-8743-A46B-BD658D0E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134" y="1270000"/>
            <a:ext cx="3925132" cy="10503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1A5C0A-815B-FB40-A764-CEA1008ECD0F}"/>
              </a:ext>
            </a:extLst>
          </p:cNvPr>
          <p:cNvSpPr txBox="1"/>
          <p:nvPr/>
        </p:nvSpPr>
        <p:spPr>
          <a:xfrm>
            <a:off x="677334" y="2523774"/>
            <a:ext cx="59089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Создаю витрину </a:t>
            </a:r>
            <a:r>
              <a:rPr lang="en-GB" sz="1400" b="1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avito_hot</a:t>
            </a:r>
            <a:r>
              <a:rPr lang="en-GB" sz="14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ru-RU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для удобного просмотра данных. </a:t>
            </a:r>
            <a:endParaRPr lang="en-US" sz="14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r>
              <a:rPr lang="ru-RU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Исключаю из вывода квартиры с большим количеством комнат и </a:t>
            </a:r>
            <a:endParaRPr lang="en-US" sz="14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r>
              <a:rPr lang="ru-RU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находящиеся в доле или аукционе.</a:t>
            </a:r>
            <a:endParaRPr lang="en-RU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2AEBBE-40BC-A24A-9EF0-4B3EC0436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465825"/>
            <a:ext cx="7246432" cy="295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26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745E-2A45-5A47-8E5A-B942480F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данных с помощью </a:t>
            </a:r>
            <a:r>
              <a:rPr lang="en-US" dirty="0"/>
              <a:t>SQL</a:t>
            </a:r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F1EEEF-168A-4643-838C-728A6B56A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408" y="1348929"/>
            <a:ext cx="8100464" cy="5138870"/>
          </a:xfrm>
        </p:spPr>
      </p:pic>
    </p:spTree>
    <p:extLst>
      <p:ext uri="{BB962C8B-B14F-4D97-AF65-F5344CB8AC3E}">
        <p14:creationId xmlns:p14="http://schemas.microsoft.com/office/powerpoint/2010/main" val="2502107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55778-53A9-0A46-8EB3-232D16168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Вопрос: Какие квартиры чаще всего продают?</a:t>
            </a:r>
            <a:br>
              <a:rPr lang="ru-RU" dirty="0"/>
            </a:br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CC7C1E-920F-EF4D-9774-5EDCE2F11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6141" y="1688131"/>
            <a:ext cx="5851055" cy="20532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D131E-2904-3847-8E98-658441ACD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04" y="1661859"/>
            <a:ext cx="5052964" cy="5196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CB4F34-81D7-3D40-9762-11D1CD452BF9}"/>
              </a:ext>
            </a:extLst>
          </p:cNvPr>
          <p:cNvSpPr txBox="1"/>
          <p:nvPr/>
        </p:nvSpPr>
        <p:spPr>
          <a:xfrm>
            <a:off x="5786141" y="4038247"/>
            <a:ext cx="6097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Вывод: </a:t>
            </a:r>
            <a:r>
              <a:rPr lang="ru-RU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Больше всего объявлений о продаже 1-2-3 к. квартир. Интересно, что предложений с 5-6-7 к. квартирами больше, чем 4-к квартир.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709883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753FE-F433-CD42-A577-F921AE26B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Вопрос: Можно купить часть квартиры? и за сколько?</a:t>
            </a:r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D6D372-CD12-BC45-A6DF-E0A68D65F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680455"/>
            <a:ext cx="3665429" cy="415754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A20654-6F8F-AA41-9FC7-BB590C4F4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106" y="1680455"/>
            <a:ext cx="3819541" cy="4373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30F457-FBBE-3743-8C72-4BD4CFBC4C82}"/>
              </a:ext>
            </a:extLst>
          </p:cNvPr>
          <p:cNvSpPr txBox="1"/>
          <p:nvPr/>
        </p:nvSpPr>
        <p:spPr>
          <a:xfrm>
            <a:off x="533496" y="5838002"/>
            <a:ext cx="98947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Вывод: Да, можно купить</a:t>
            </a: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ru-RU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не всю квартиру, например только долю в квартире студии (21 предложений), скорей всего эти квартиры находятся в ипотеке.</a:t>
            </a:r>
          </a:p>
        </p:txBody>
      </p:sp>
    </p:spTree>
    <p:extLst>
      <p:ext uri="{BB962C8B-B14F-4D97-AF65-F5344CB8AC3E}">
        <p14:creationId xmlns:p14="http://schemas.microsoft.com/office/powerpoint/2010/main" val="3986128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7BC32-865E-2B42-8499-D4115E72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Какие минимальные цены на квартиры?</a:t>
            </a:r>
            <a:br>
              <a:rPr lang="ru-RU" dirty="0"/>
            </a:br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67F88D-8B28-8349-9A67-1DB617365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593" y="1270000"/>
            <a:ext cx="4848810" cy="388143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1D4271-5623-734A-9245-7CAD164DE28C}"/>
              </a:ext>
            </a:extLst>
          </p:cNvPr>
          <p:cNvSpPr txBox="1"/>
          <p:nvPr/>
        </p:nvSpPr>
        <p:spPr>
          <a:xfrm>
            <a:off x="677334" y="5682281"/>
            <a:ext cx="8322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Вывод: </a:t>
            </a:r>
            <a:r>
              <a:rPr lang="ru-RU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2800 000</a:t>
            </a:r>
            <a:r>
              <a:rPr lang="en-US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р. за студию, если добавить 1000 000 р. можно купить 1-к. </a:t>
            </a:r>
            <a:r>
              <a:rPr lang="en-US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	       </a:t>
            </a:r>
            <a:r>
              <a:rPr lang="ru-RU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2500 000 р. надо добавить к 1-к, чтобы купить 2-к</a:t>
            </a:r>
            <a:endParaRPr lang="en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3EE3A9-4418-3D49-B186-F7C999483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235" y="2326355"/>
            <a:ext cx="4802313" cy="252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88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CBC1-CDBC-004B-A563-D0581E6F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Возле каких станций метро самые дешевые квартиры?</a:t>
            </a:r>
            <a:br>
              <a:rPr lang="ru-RU" dirty="0"/>
            </a:br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BB69DA-F60C-A34A-8FA5-8D2C25504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687976"/>
            <a:ext cx="4747421" cy="51525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F7987-D4FA-A445-96B4-4D7C81C31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114" y="1687976"/>
            <a:ext cx="5141091" cy="2350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FD8C0E-B452-CA44-B26C-EF6421FCDA98}"/>
              </a:ext>
            </a:extLst>
          </p:cNvPr>
          <p:cNvSpPr txBox="1"/>
          <p:nvPr/>
        </p:nvSpPr>
        <p:spPr>
          <a:xfrm>
            <a:off x="5577689" y="6248400"/>
            <a:ext cx="661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Вывод: Дешевые 1-к можно найти близко к центру города.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368280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AD434-D159-B542-A2E2-B762B917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Средняя цена на 1-комнатную квартиру с распределением по станциям метро</a:t>
            </a:r>
            <a:br>
              <a:rPr lang="ru-RU" dirty="0"/>
            </a:br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AD5E38-9575-FA43-9496-D2FCE6C2E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0417" y="1708526"/>
            <a:ext cx="7531718" cy="50752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20215F-3AB8-BC41-BDF1-2A8FE496B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23" y="3507179"/>
            <a:ext cx="4380226" cy="2062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8991B-49C4-A54F-83AE-D6C692D1EE6E}"/>
              </a:ext>
            </a:extLst>
          </p:cNvPr>
          <p:cNvSpPr txBox="1"/>
          <p:nvPr/>
        </p:nvSpPr>
        <p:spPr>
          <a:xfrm>
            <a:off x="119865" y="5970020"/>
            <a:ext cx="3320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Вывод: Мног</a:t>
            </a:r>
            <a:r>
              <a:rPr lang="ru-RU" dirty="0">
                <a:solidFill>
                  <a:srgbClr val="212121"/>
                </a:solidFill>
                <a:latin typeface="Roboto" panose="02000000000000000000" pitchFamily="2" charset="0"/>
              </a:rPr>
              <a:t>о предложений </a:t>
            </a:r>
          </a:p>
          <a:p>
            <a:r>
              <a:rPr lang="ru-RU" dirty="0">
                <a:solidFill>
                  <a:srgbClr val="212121"/>
                </a:solidFill>
                <a:latin typeface="Roboto" panose="02000000000000000000" pitchFamily="2" charset="0"/>
              </a:rPr>
              <a:t>в разных частях города</a:t>
            </a:r>
            <a:r>
              <a:rPr lang="ru-RU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endParaRPr lang="en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D378C9-D9CC-9340-94FE-E0E8A5661064}"/>
              </a:ext>
            </a:extLst>
          </p:cNvPr>
          <p:cNvSpPr txBox="1"/>
          <p:nvPr/>
        </p:nvSpPr>
        <p:spPr>
          <a:xfrm>
            <a:off x="119865" y="2026292"/>
            <a:ext cx="36343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212121"/>
                </a:solidFill>
                <a:latin typeface="Roboto" panose="02000000000000000000" pitchFamily="2" charset="0"/>
              </a:rPr>
              <a:t>Для расчета среднего значения </a:t>
            </a:r>
            <a:endParaRPr lang="en-US" sz="140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r>
              <a:rPr lang="ru-RU" sz="1400" dirty="0">
                <a:solidFill>
                  <a:srgbClr val="212121"/>
                </a:solidFill>
                <a:latin typeface="Roboto" panose="02000000000000000000" pitchFamily="2" charset="0"/>
              </a:rPr>
              <a:t>не подходит </a:t>
            </a:r>
            <a:r>
              <a:rPr lang="en-US" sz="1400" dirty="0" err="1">
                <a:solidFill>
                  <a:srgbClr val="212121"/>
                </a:solidFill>
                <a:latin typeface="Roboto" panose="02000000000000000000" pitchFamily="2" charset="0"/>
              </a:rPr>
              <a:t>sql</a:t>
            </a:r>
            <a:r>
              <a:rPr lang="en-US" sz="1400" dirty="0">
                <a:solidFill>
                  <a:srgbClr val="212121"/>
                </a:solidFill>
                <a:latin typeface="Roboto" panose="02000000000000000000" pitchFamily="2" charset="0"/>
              </a:rPr>
              <a:t> avg, </a:t>
            </a:r>
            <a:r>
              <a:rPr lang="ru-RU" sz="1400" dirty="0">
                <a:solidFill>
                  <a:srgbClr val="212121"/>
                </a:solidFill>
                <a:latin typeface="Roboto" panose="02000000000000000000" pitchFamily="2" charset="0"/>
              </a:rPr>
              <a:t>надо рассчитывать </a:t>
            </a:r>
          </a:p>
          <a:p>
            <a:r>
              <a:rPr lang="ru-RU" sz="1400" dirty="0">
                <a:solidFill>
                  <a:srgbClr val="212121"/>
                </a:solidFill>
                <a:latin typeface="Roboto" panose="02000000000000000000" pitchFamily="2" charset="0"/>
              </a:rPr>
              <a:t>среднее по медиане. </a:t>
            </a:r>
            <a:endParaRPr lang="en-US" sz="140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r>
              <a:rPr lang="ru-RU" sz="1400" dirty="0">
                <a:solidFill>
                  <a:srgbClr val="212121"/>
                </a:solidFill>
                <a:latin typeface="Roboto" panose="02000000000000000000" pitchFamily="2" charset="0"/>
              </a:rPr>
              <a:t>В </a:t>
            </a:r>
            <a:r>
              <a:rPr lang="en-US" sz="1400" dirty="0" err="1">
                <a:solidFill>
                  <a:srgbClr val="212121"/>
                </a:solidFill>
                <a:latin typeface="Roboto" panose="02000000000000000000" pitchFamily="2" charset="0"/>
              </a:rPr>
              <a:t>sqllite</a:t>
            </a:r>
            <a:r>
              <a:rPr lang="en-US" sz="1400" dirty="0">
                <a:solidFill>
                  <a:srgbClr val="212121"/>
                </a:solidFill>
                <a:latin typeface="Roboto" panose="02000000000000000000" pitchFamily="2" charset="0"/>
              </a:rPr>
              <a:t> </a:t>
            </a:r>
            <a:r>
              <a:rPr lang="ru-RU" sz="1400" dirty="0">
                <a:solidFill>
                  <a:srgbClr val="212121"/>
                </a:solidFill>
                <a:latin typeface="Roboto" panose="02000000000000000000" pitchFamily="2" charset="0"/>
              </a:rPr>
              <a:t>нет встроенной </a:t>
            </a:r>
            <a:r>
              <a:rPr lang="ru-RU" sz="1400" dirty="0" err="1">
                <a:solidFill>
                  <a:srgbClr val="212121"/>
                </a:solidFill>
                <a:latin typeface="Roboto" panose="02000000000000000000" pitchFamily="2" charset="0"/>
              </a:rPr>
              <a:t>функиции</a:t>
            </a:r>
            <a:r>
              <a:rPr lang="ru-RU" sz="1400" dirty="0">
                <a:solidFill>
                  <a:srgbClr val="212121"/>
                </a:solidFill>
                <a:latin typeface="Roboto" panose="02000000000000000000" pitchFamily="2" charset="0"/>
              </a:rPr>
              <a:t>, но</a:t>
            </a:r>
          </a:p>
          <a:p>
            <a:r>
              <a:rPr lang="ru-RU" sz="1400" dirty="0">
                <a:solidFill>
                  <a:srgbClr val="212121"/>
                </a:solidFill>
                <a:latin typeface="Roboto" panose="02000000000000000000" pitchFamily="2" charset="0"/>
              </a:rPr>
              <a:t>она подгружается, как модуль.</a:t>
            </a:r>
            <a:endParaRPr lang="en-US" sz="140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r>
              <a:rPr lang="en-US" sz="1400" dirty="0" err="1">
                <a:solidFill>
                  <a:srgbClr val="212121"/>
                </a:solidFill>
                <a:latin typeface="Roboto" panose="02000000000000000000" pitchFamily="2" charset="0"/>
              </a:rPr>
              <a:t>Dbeaver</a:t>
            </a:r>
            <a:r>
              <a:rPr lang="en-US" sz="1400" dirty="0">
                <a:solidFill>
                  <a:srgbClr val="212121"/>
                </a:solidFill>
                <a:latin typeface="Roboto" panose="02000000000000000000" pitchFamily="2" charset="0"/>
              </a:rPr>
              <a:t> </a:t>
            </a:r>
            <a:r>
              <a:rPr lang="ru-RU" sz="1400" dirty="0">
                <a:solidFill>
                  <a:srgbClr val="212121"/>
                </a:solidFill>
                <a:latin typeface="Roboto" panose="02000000000000000000" pitchFamily="2" charset="0"/>
              </a:rPr>
              <a:t>подгружает его.</a:t>
            </a:r>
            <a:endParaRPr lang="en-RU" sz="1400" dirty="0"/>
          </a:p>
        </p:txBody>
      </p:sp>
    </p:spTree>
    <p:extLst>
      <p:ext uri="{BB962C8B-B14F-4D97-AF65-F5344CB8AC3E}">
        <p14:creationId xmlns:p14="http://schemas.microsoft.com/office/powerpoint/2010/main" val="968065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7742-EB0F-744E-AB76-881F37667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6460F-F219-6543-8429-F4271B1D5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rfyodorov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6663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E0D91-6472-AE43-A7EE-D5A70D8E2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/>
              <a:t>Описание проекта</a:t>
            </a:r>
            <a:br>
              <a:rPr lang="ru-RU" sz="2200" dirty="0"/>
            </a:br>
            <a:r>
              <a:rPr lang="ru-RU" sz="2200" dirty="0"/>
              <a:t>Источник данных</a:t>
            </a:r>
            <a:br>
              <a:rPr lang="ru-RU" dirty="0"/>
            </a:b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5AD36-3923-4947-8898-67218CCB6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Датасет</a:t>
            </a:r>
            <a:r>
              <a:rPr lang="ru-RU" dirty="0"/>
              <a:t> состоит из данных о </a:t>
            </a:r>
            <a:r>
              <a:rPr lang="en-US" dirty="0"/>
              <a:t>20582</a:t>
            </a:r>
            <a:r>
              <a:rPr lang="ru-RU" dirty="0"/>
              <a:t> объявлений с сайта </a:t>
            </a:r>
            <a:r>
              <a:rPr lang="ru-RU" dirty="0" err="1"/>
              <a:t>Авито</a:t>
            </a:r>
            <a:r>
              <a:rPr lang="ru-RU" dirty="0"/>
              <a:t> (актуальных на 2</a:t>
            </a:r>
            <a:r>
              <a:rPr lang="en-US" dirty="0"/>
              <a:t>5</a:t>
            </a:r>
            <a:r>
              <a:rPr lang="ru-RU" dirty="0"/>
              <a:t>.06.2023)</a:t>
            </a:r>
          </a:p>
          <a:p>
            <a:r>
              <a:rPr lang="ru-RU" dirty="0" err="1"/>
              <a:t>Датасет</a:t>
            </a:r>
            <a:r>
              <a:rPr lang="ru-RU" dirty="0"/>
              <a:t> создан при помощи собственного скрипта на </a:t>
            </a:r>
            <a:r>
              <a:rPr lang="en-GB" dirty="0"/>
              <a:t>Python (</a:t>
            </a:r>
            <a:r>
              <a:rPr lang="ru-RU" dirty="0"/>
              <a:t>использовалась библиотека </a:t>
            </a:r>
            <a:r>
              <a:rPr lang="en-GB" dirty="0"/>
              <a:t>Selenium).</a:t>
            </a:r>
          </a:p>
          <a:p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C87A5-4D8C-7743-A8BB-07DF3FF70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4823363"/>
            <a:ext cx="1165329" cy="121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308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B6D-87FF-AE45-B7B2-F55699D3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Постановка задачи анализа</a:t>
            </a:r>
            <a:br>
              <a:rPr lang="ru-RU" sz="3600" dirty="0"/>
            </a:br>
            <a:r>
              <a:rPr lang="ru-RU" sz="2200" dirty="0"/>
              <a:t>Задача анализа</a:t>
            </a:r>
            <a:r>
              <a:rPr lang="en-US" sz="2200" dirty="0"/>
              <a:t>:</a:t>
            </a:r>
            <a:br>
              <a:rPr lang="ru-RU" sz="2200" dirty="0"/>
            </a:br>
            <a:r>
              <a:rPr lang="ru-RU" sz="2200" dirty="0"/>
              <a:t>Определить цену и район для поиска недорогой квартиры  </a:t>
            </a:r>
            <a:endParaRPr lang="en-RU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97F12-4A52-AD46-87F5-464378492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Для решения задачи, нужно ответить на следующие вопросы</a:t>
            </a:r>
            <a:r>
              <a:rPr lang="en-US" dirty="0"/>
              <a:t>:</a:t>
            </a:r>
          </a:p>
          <a:p>
            <a:pPr algn="l"/>
            <a:r>
              <a:rPr lang="ru-RU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Какие квартиры чаще всего продают?</a:t>
            </a:r>
          </a:p>
          <a:p>
            <a:pPr algn="l"/>
            <a:r>
              <a:rPr lang="ru-RU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Можно купить часть квартиры? И за сколько?</a:t>
            </a:r>
          </a:p>
          <a:p>
            <a:r>
              <a:rPr lang="ru-RU" dirty="0"/>
              <a:t>Какие минимальные цены на квартиры</a:t>
            </a:r>
            <a:r>
              <a:rPr lang="en-US" dirty="0"/>
              <a:t>?</a:t>
            </a:r>
          </a:p>
          <a:p>
            <a:r>
              <a:rPr lang="ru-RU" dirty="0"/>
              <a:t>Возле каких станций метро самые дешевые квартиры?</a:t>
            </a:r>
          </a:p>
          <a:p>
            <a:r>
              <a:rPr lang="ru-RU" dirty="0"/>
              <a:t>Средняя цена на 1-к квартиру с распределением по станциям метро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1209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7643-F933-7945-8847-F54F64D9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Создание </a:t>
            </a:r>
            <a:r>
              <a:rPr lang="ru-RU" dirty="0" err="1"/>
              <a:t>датасета</a:t>
            </a:r>
            <a:br>
              <a:rPr lang="ru-RU" dirty="0"/>
            </a:b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8255C-41F1-7D41-B85A-E91C3B388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411609"/>
          </a:xfrm>
        </p:spPr>
        <p:txBody>
          <a:bodyPr/>
          <a:lstStyle/>
          <a:p>
            <a:r>
              <a:rPr lang="ru-RU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Использовал библиотеки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</a:t>
            </a:r>
            <a:r>
              <a:rPr lang="en-GB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elenium, pandas, sqlite3, json, </a:t>
            </a:r>
            <a:r>
              <a:rPr lang="en-GB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urllib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seaborn</a:t>
            </a:r>
            <a:endParaRPr lang="en-GB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ru-RU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Для создания </a:t>
            </a:r>
            <a:r>
              <a:rPr lang="ru-RU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датасета</a:t>
            </a:r>
            <a:r>
              <a:rPr lang="ru-RU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написал </a:t>
            </a:r>
            <a:r>
              <a:rPr lang="ru-RU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парсер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для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avito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(25000 </a:t>
            </a:r>
            <a:r>
              <a:rPr lang="ru-R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объявлений из 35000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GB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6E262-B2B9-954C-86CB-8F4FBFC59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36" y="2060601"/>
            <a:ext cx="8975428" cy="41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48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2C44D-D6EF-904C-90CA-87A6BCF7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Атрибуты </a:t>
            </a:r>
            <a:r>
              <a:rPr lang="ru-RU" dirty="0" err="1"/>
              <a:t>датасета</a:t>
            </a:r>
            <a:endParaRPr lang="en-RU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97736-85BC-D64B-B90B-C82F033E3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6881"/>
            <a:ext cx="8596668" cy="4284481"/>
          </a:xfrm>
        </p:spPr>
        <p:txBody>
          <a:bodyPr/>
          <a:lstStyle/>
          <a:p>
            <a:pPr marL="0" indent="0">
              <a:buNone/>
            </a:pPr>
            <a:endParaRPr lang="en-RU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FC1D184C-5051-9547-9282-799C7B497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398487"/>
              </p:ext>
            </p:extLst>
          </p:nvPr>
        </p:nvGraphicFramePr>
        <p:xfrm>
          <a:off x="677334" y="1445041"/>
          <a:ext cx="8596667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3552">
                  <a:extLst>
                    <a:ext uri="{9D8B030D-6E8A-4147-A177-3AD203B41FA5}">
                      <a16:colId xmlns:a16="http://schemas.microsoft.com/office/drawing/2014/main" val="1694092710"/>
                    </a:ext>
                  </a:extLst>
                </a:gridCol>
                <a:gridCol w="6993115">
                  <a:extLst>
                    <a:ext uri="{9D8B030D-6E8A-4147-A177-3AD203B41FA5}">
                      <a16:colId xmlns:a16="http://schemas.microsoft.com/office/drawing/2014/main" val="3690367628"/>
                    </a:ext>
                  </a:extLst>
                </a:gridCol>
              </a:tblGrid>
              <a:tr h="267780">
                <a:tc>
                  <a:txBody>
                    <a:bodyPr/>
                    <a:lstStyle/>
                    <a:p>
                      <a:r>
                        <a:rPr lang="ru-RU" sz="1200" dirty="0"/>
                        <a:t>атрибут</a:t>
                      </a:r>
                      <a:endParaRPr lang="en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описание</a:t>
                      </a:r>
                      <a:endParaRPr lang="en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018275"/>
                  </a:ext>
                </a:extLst>
              </a:tr>
              <a:tr h="267780">
                <a:tc>
                  <a:txBody>
                    <a:bodyPr/>
                    <a:lstStyle/>
                    <a:p>
                      <a:r>
                        <a:rPr lang="en-RU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Заголовок объявления</a:t>
                      </a:r>
                      <a:endParaRPr lang="en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348769"/>
                  </a:ext>
                </a:extLst>
              </a:tr>
              <a:tr h="267780">
                <a:tc>
                  <a:txBody>
                    <a:bodyPr/>
                    <a:lstStyle/>
                    <a:p>
                      <a:r>
                        <a:rPr lang="en-GB" sz="1200" dirty="0"/>
                        <a:t>currency</a:t>
                      </a:r>
                      <a:endParaRPr lang="en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Валюта в которой указана цена</a:t>
                      </a:r>
                      <a:endParaRPr lang="en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217383"/>
                  </a:ext>
                </a:extLst>
              </a:tr>
              <a:tr h="267780">
                <a:tc>
                  <a:txBody>
                    <a:bodyPr/>
                    <a:lstStyle/>
                    <a:p>
                      <a:r>
                        <a:rPr lang="en-GB" sz="1200" dirty="0"/>
                        <a:t>price</a:t>
                      </a:r>
                      <a:endParaRPr lang="en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Цена квартиры</a:t>
                      </a:r>
                      <a:endParaRPr lang="en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23769"/>
                  </a:ext>
                </a:extLst>
              </a:tr>
              <a:tr h="267780">
                <a:tc>
                  <a:txBody>
                    <a:bodyPr/>
                    <a:lstStyle/>
                    <a:p>
                      <a:r>
                        <a:rPr lang="en-GB" sz="1200" dirty="0"/>
                        <a:t>apartment</a:t>
                      </a:r>
                      <a:endParaRPr lang="en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Краткое описание квартиры</a:t>
                      </a:r>
                      <a:endParaRPr lang="en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344702"/>
                  </a:ext>
                </a:extLst>
              </a:tr>
              <a:tr h="267780">
                <a:tc>
                  <a:txBody>
                    <a:bodyPr/>
                    <a:lstStyle/>
                    <a:p>
                      <a:r>
                        <a:rPr lang="en-GB" sz="1200" dirty="0"/>
                        <a:t>rooms</a:t>
                      </a:r>
                      <a:endParaRPr lang="en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Количество комнат</a:t>
                      </a:r>
                      <a:endParaRPr lang="en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839265"/>
                  </a:ext>
                </a:extLst>
              </a:tr>
              <a:tr h="267780">
                <a:tc>
                  <a:txBody>
                    <a:bodyPr/>
                    <a:lstStyle/>
                    <a:p>
                      <a:r>
                        <a:rPr lang="en-GB" sz="1200" dirty="0"/>
                        <a:t>area</a:t>
                      </a:r>
                      <a:endParaRPr lang="en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Площадь квартиры</a:t>
                      </a:r>
                      <a:endParaRPr lang="en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169147"/>
                  </a:ext>
                </a:extLst>
              </a:tr>
              <a:tr h="267780">
                <a:tc>
                  <a:txBody>
                    <a:bodyPr/>
                    <a:lstStyle/>
                    <a:p>
                      <a:r>
                        <a:rPr lang="en-GB" sz="1200" dirty="0"/>
                        <a:t>floor</a:t>
                      </a:r>
                      <a:endParaRPr lang="en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Этаж</a:t>
                      </a:r>
                      <a:endParaRPr lang="en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955007"/>
                  </a:ext>
                </a:extLst>
              </a:tr>
              <a:tr h="267780">
                <a:tc>
                  <a:txBody>
                    <a:bodyPr/>
                    <a:lstStyle/>
                    <a:p>
                      <a:r>
                        <a:rPr lang="en-US" sz="1200" dirty="0" err="1"/>
                        <a:t>total_floor</a:t>
                      </a:r>
                      <a:endParaRPr lang="en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Всего этажей в доме</a:t>
                      </a:r>
                      <a:endParaRPr lang="en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030734"/>
                  </a:ext>
                </a:extLst>
              </a:tr>
              <a:tr h="267780"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  <a:endParaRPr lang="en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Адрес дома</a:t>
                      </a:r>
                      <a:endParaRPr lang="en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871102"/>
                  </a:ext>
                </a:extLst>
              </a:tr>
              <a:tr h="267780"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  <a:endParaRPr lang="en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Описание </a:t>
                      </a:r>
                      <a:endParaRPr lang="en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684969"/>
                  </a:ext>
                </a:extLst>
              </a:tr>
              <a:tr h="267780">
                <a:tc>
                  <a:txBody>
                    <a:bodyPr/>
                    <a:lstStyle/>
                    <a:p>
                      <a:r>
                        <a:rPr lang="en-US" sz="1200" dirty="0"/>
                        <a:t>metro</a:t>
                      </a:r>
                      <a:endParaRPr lang="en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Ближайшее метро</a:t>
                      </a:r>
                      <a:endParaRPr lang="en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728925"/>
                  </a:ext>
                </a:extLst>
              </a:tr>
              <a:tr h="26778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distance_to_metro</a:t>
                      </a:r>
                      <a:endParaRPr lang="en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Расстояние до метро</a:t>
                      </a:r>
                      <a:endParaRPr lang="en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062369"/>
                  </a:ext>
                </a:extLst>
              </a:tr>
              <a:tr h="267780">
                <a:tc>
                  <a:txBody>
                    <a:bodyPr/>
                    <a:lstStyle/>
                    <a:p>
                      <a:r>
                        <a:rPr lang="en-US" sz="1200" dirty="0" err="1"/>
                        <a:t>seller_name</a:t>
                      </a:r>
                      <a:endParaRPr lang="en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Имя продавца (или </a:t>
                      </a:r>
                      <a:r>
                        <a:rPr lang="ru-RU" sz="1200" dirty="0" err="1"/>
                        <a:t>агенства</a:t>
                      </a:r>
                      <a:r>
                        <a:rPr lang="ru-RU" sz="1200" dirty="0"/>
                        <a:t>)</a:t>
                      </a:r>
                      <a:endParaRPr lang="en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665326"/>
                  </a:ext>
                </a:extLst>
              </a:tr>
              <a:tr h="267780">
                <a:tc>
                  <a:txBody>
                    <a:bodyPr/>
                    <a:lstStyle/>
                    <a:p>
                      <a:r>
                        <a:rPr lang="en-US" sz="1200" dirty="0" err="1"/>
                        <a:t>seller_pub</a:t>
                      </a:r>
                      <a:endParaRPr lang="en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Количество публикаций продавца</a:t>
                      </a:r>
                      <a:endParaRPr lang="en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647871"/>
                  </a:ext>
                </a:extLst>
              </a:tr>
              <a:tr h="267780">
                <a:tc>
                  <a:txBody>
                    <a:bodyPr/>
                    <a:lstStyle/>
                    <a:p>
                      <a:r>
                        <a:rPr lang="en-RU" sz="1200" dirty="0"/>
                        <a:t>advert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Признак рекламного баннера</a:t>
                      </a:r>
                      <a:endParaRPr lang="en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72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1195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AB31F-AC65-764F-BBD3-2572FCCF4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Импорт </a:t>
            </a:r>
            <a:r>
              <a:rPr lang="ru-RU" dirty="0" err="1"/>
              <a:t>датасета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E5E22-9494-5149-9192-9BAEAF009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2C9A8-A73D-DC48-B3D4-9B68DEAE2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1930400"/>
            <a:ext cx="9171398" cy="4360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743AC1-2445-434E-87ED-07A59EAEF496}"/>
              </a:ext>
            </a:extLst>
          </p:cNvPr>
          <p:cNvSpPr txBox="1"/>
          <p:nvPr/>
        </p:nvSpPr>
        <p:spPr>
          <a:xfrm>
            <a:off x="677333" y="1284069"/>
            <a:ext cx="945298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Выложил </a:t>
            </a:r>
            <a:r>
              <a:rPr lang="ru-RU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датасет</a:t>
            </a:r>
            <a:r>
              <a:rPr lang="ru-RU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в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GB" sz="1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GB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rfyodorov</a:t>
            </a:r>
            <a:r>
              <a:rPr lang="en-GB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/dataset-</a:t>
            </a:r>
            <a:r>
              <a:rPr lang="en-GB" sz="1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avito</a:t>
            </a:r>
            <a:r>
              <a:rPr lang="en-GB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-apartment</a:t>
            </a:r>
            <a:endParaRPr lang="ru-RU" sz="1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350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26FCC-3848-3B4B-AE91-529BC6CF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Проверяем, наличие данных в </a:t>
            </a:r>
            <a:r>
              <a:rPr lang="ru-RU" dirty="0" err="1"/>
              <a:t>датасете</a:t>
            </a:r>
            <a:r>
              <a:rPr lang="ru-RU" dirty="0"/>
              <a:t> </a:t>
            </a:r>
            <a:br>
              <a:rPr lang="ru-RU" dirty="0"/>
            </a:br>
            <a:br>
              <a:rPr lang="ru-RU" dirty="0"/>
            </a:br>
            <a:endParaRPr lang="en-R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9523631-2990-5541-8076-8897C77F5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820" y="2082968"/>
            <a:ext cx="8596312" cy="328796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A09FF8-1D0A-A04E-8559-33603BA1902C}"/>
              </a:ext>
            </a:extLst>
          </p:cNvPr>
          <p:cNvSpPr txBox="1"/>
          <p:nvPr/>
        </p:nvSpPr>
        <p:spPr>
          <a:xfrm>
            <a:off x="583058" y="1611801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Быстрая проверка, </a:t>
            </a:r>
            <a:r>
              <a:rPr lang="ru-R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датасет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не должен быть пустым</a:t>
            </a:r>
            <a:endParaRPr lang="en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3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2C152-2845-7F45-944B-EF1D3804E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Общая информация о </a:t>
            </a:r>
            <a:r>
              <a:rPr lang="ru-RU" dirty="0" err="1"/>
              <a:t>датасете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99E991-6783-C249-BF0F-A155DC3E4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70000"/>
            <a:ext cx="4809066" cy="5565470"/>
          </a:xfrm>
        </p:spPr>
      </p:pic>
    </p:spTree>
    <p:extLst>
      <p:ext uri="{BB962C8B-B14F-4D97-AF65-F5344CB8AC3E}">
        <p14:creationId xmlns:p14="http://schemas.microsoft.com/office/powerpoint/2010/main" val="2639784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DB8F6-8E59-0745-91AD-1E1BDB74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Предобработка данных</a:t>
            </a:r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87A328-A592-5B40-A3DD-0B8D5814F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88281"/>
            <a:ext cx="5843079" cy="38814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90F26B-54E9-FB4D-B459-17C935F798D3}"/>
              </a:ext>
            </a:extLst>
          </p:cNvPr>
          <p:cNvSpPr txBox="1"/>
          <p:nvPr/>
        </p:nvSpPr>
        <p:spPr>
          <a:xfrm>
            <a:off x="677334" y="5650787"/>
            <a:ext cx="445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Colab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GB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shorturl.at</a:t>
            </a:r>
            <a:r>
              <a:rPr lang="en-GB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/dnFM5</a:t>
            </a:r>
            <a:endParaRPr lang="en-RU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13477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5773</TotalTime>
  <Words>503</Words>
  <Application>Microsoft Macintosh PowerPoint</Application>
  <PresentationFormat>Widescreen</PresentationFormat>
  <Paragraphs>82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Courier New</vt:lpstr>
      <vt:lpstr>Liberation Sans</vt:lpstr>
      <vt:lpstr>Roboto</vt:lpstr>
      <vt:lpstr>Trebuchet MS</vt:lpstr>
      <vt:lpstr>Wingdings 3</vt:lpstr>
      <vt:lpstr>Facet</vt:lpstr>
      <vt:lpstr>Анализ данных по объявлениям с сайта Авито  о продаже вторичной недвижимости  в городе Санкт-Петербурге </vt:lpstr>
      <vt:lpstr>Описание проекта Источник данных </vt:lpstr>
      <vt:lpstr>Постановка задачи анализа Задача анализа: Определить цену и район для поиска недорогой квартиры  </vt:lpstr>
      <vt:lpstr>Создание датасета </vt:lpstr>
      <vt:lpstr>Атрибуты датасета</vt:lpstr>
      <vt:lpstr>Импорт датасета</vt:lpstr>
      <vt:lpstr>Проверяем, наличие данных в датасете   </vt:lpstr>
      <vt:lpstr>Общая информация о датасете   </vt:lpstr>
      <vt:lpstr>Предобработка данных</vt:lpstr>
      <vt:lpstr>Создаем базу данных SQL</vt:lpstr>
      <vt:lpstr>Анализ данных с помощью SQL</vt:lpstr>
      <vt:lpstr>Вопрос: Какие квартиры чаще всего продают? </vt:lpstr>
      <vt:lpstr>Вопрос: Можно купить часть квартиры? и за сколько?</vt:lpstr>
      <vt:lpstr>Какие минимальные цены на квартиры? </vt:lpstr>
      <vt:lpstr>Возле каких станций метро самые дешевые квартиры? </vt:lpstr>
      <vt:lpstr>Средняя цена на 1-комнатную квартиру с распределением по станциям метро 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данных по объявлениям с сайта Авито  о продаже вторичной недвижимости  в городе Санкт-Петербурге </dc:title>
  <dc:creator>Microsoft Office User</dc:creator>
  <cp:lastModifiedBy>Microsoft Office User</cp:lastModifiedBy>
  <cp:revision>13</cp:revision>
  <dcterms:created xsi:type="dcterms:W3CDTF">2023-06-23T17:19:07Z</dcterms:created>
  <dcterms:modified xsi:type="dcterms:W3CDTF">2023-06-27T17:32:45Z</dcterms:modified>
</cp:coreProperties>
</file>